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8" r:id="rId1"/>
  </p:sldMasterIdLst>
  <p:notesMasterIdLst>
    <p:notesMasterId r:id="rId27"/>
  </p:notesMasterIdLst>
  <p:sldIdLst>
    <p:sldId id="256" r:id="rId2"/>
    <p:sldId id="264" r:id="rId3"/>
    <p:sldId id="263" r:id="rId4"/>
    <p:sldId id="258" r:id="rId5"/>
    <p:sldId id="272" r:id="rId6"/>
    <p:sldId id="280" r:id="rId7"/>
    <p:sldId id="279" r:id="rId8"/>
    <p:sldId id="293" r:id="rId9"/>
    <p:sldId id="278" r:id="rId10"/>
    <p:sldId id="282" r:id="rId11"/>
    <p:sldId id="285" r:id="rId12"/>
    <p:sldId id="277" r:id="rId13"/>
    <p:sldId id="265" r:id="rId14"/>
    <p:sldId id="284" r:id="rId15"/>
    <p:sldId id="276" r:id="rId16"/>
    <p:sldId id="288" r:id="rId17"/>
    <p:sldId id="281" r:id="rId18"/>
    <p:sldId id="292" r:id="rId19"/>
    <p:sldId id="294" r:id="rId20"/>
    <p:sldId id="295" r:id="rId21"/>
    <p:sldId id="290" r:id="rId22"/>
    <p:sldId id="286" r:id="rId23"/>
    <p:sldId id="298" r:id="rId24"/>
    <p:sldId id="289" r:id="rId25"/>
    <p:sldId id="28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71A19A4-3D63-4649-B8AA-1524615898D4}">
          <p14:sldIdLst>
            <p14:sldId id="256"/>
            <p14:sldId id="264"/>
            <p14:sldId id="263"/>
            <p14:sldId id="258"/>
            <p14:sldId id="272"/>
            <p14:sldId id="280"/>
            <p14:sldId id="279"/>
            <p14:sldId id="293"/>
            <p14:sldId id="278"/>
            <p14:sldId id="282"/>
            <p14:sldId id="285"/>
            <p14:sldId id="277"/>
            <p14:sldId id="265"/>
            <p14:sldId id="284"/>
            <p14:sldId id="276"/>
            <p14:sldId id="288"/>
            <p14:sldId id="281"/>
            <p14:sldId id="292"/>
            <p14:sldId id="294"/>
            <p14:sldId id="295"/>
            <p14:sldId id="290"/>
            <p14:sldId id="286"/>
            <p14:sldId id="298"/>
            <p14:sldId id="289"/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071"/>
    <p:restoredTop sz="77542"/>
  </p:normalViewPr>
  <p:slideViewPr>
    <p:cSldViewPr snapToGrid="0" snapToObjects="1" showGuides="1">
      <p:cViewPr varScale="1">
        <p:scale>
          <a:sx n="56" d="100"/>
          <a:sy n="56" d="100"/>
        </p:scale>
        <p:origin x="208" y="8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6E6E4-DEA3-AC4E-8D8D-A6F1CA8AFD56}" type="datetimeFigureOut">
              <a:rPr lang="en-US" smtClean="0"/>
              <a:t>7/25/20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489BF0-B65B-E946-88D5-963899170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942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89BF0-B65B-E946-88D5-9638991703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646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89BF0-B65B-E946-88D5-96389917035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9738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features you get depends on your parser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89BF0-B65B-E946-88D5-96389917035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6979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89BF0-B65B-E946-88D5-96389917035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045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2 groups: methods that use the target variable (supervised) and those that don't (unsupervised)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    Supervised 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dirty="0"/>
              <a:t>Intrinsic - Models that automatically select features as part of fitting the model 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dirty="0"/>
              <a:t>Wrapper - Supervised technique that explicitly chooses features that result in the best performing model 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dirty="0"/>
              <a:t>Filter - Supervised technique that scores each input feature and allows a subset to be selected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wrapper method such as the popular Recursive Feature Elimination (RFE) method can be used that is agnostic to the input variable type.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Dimensionality Reduction – where you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a projection of the data into a lower-dimensional space that still preserves the most important properties of the original data. Techniques like Linear Discriminant Analysis (LDA) and Principal Component Analysis (PCA) fall under this.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89BF0-B65B-E946-88D5-96389917035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135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2 groups: methods that use the target variable (supervised) and those that don't (unsupervised)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    Supervised 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dirty="0"/>
              <a:t>Intrinsic - Models that automatically select features as part of fitting the model 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dirty="0"/>
              <a:t>Wrapper - Supervised technique that explicitly chooses features that result in the best performing model 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dirty="0"/>
              <a:t>Filter - Supervised technique that scores each input feature and allows a subset to be selected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wrapper method such as the popular Recursive Feature Elimination (RFE) method can be used that is agnostic to the input variable type.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Dimensionality Reduction – where you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a projection of the data into a lower-dimensional space that still preserves the most important properties of the original data. Techniques like Linear Discriminant Analysis (LDA) and Principal Component Analysis (PCA) fall under this.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89BF0-B65B-E946-88D5-96389917035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070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89BF0-B65B-E946-88D5-96389917035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7050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89BF0-B65B-E946-88D5-96389917035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4287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89BF0-B65B-E946-88D5-96389917035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3024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89BF0-B65B-E946-88D5-96389917035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659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89BF0-B65B-E946-88D5-9638991703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673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89BF0-B65B-E946-88D5-9638991703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77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need to visualize ’data about the data’ or metadata to make feature selection decisions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89BF0-B65B-E946-88D5-9638991703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151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by ‘this’ I mean ‘network visualization’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89BF0-B65B-E946-88D5-96389917035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942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89BF0-B65B-E946-88D5-96389917035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518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command-line interface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TShark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along with Lua and the open source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Graphviz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visualization library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89BF0-B65B-E946-88D5-96389917035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997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89BF0-B65B-E946-88D5-96389917035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80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this is a little different than a formal ‘stack’ as libraries like Seaborn rely on libraries below it while matplotlib is the main Python plotting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89BF0-B65B-E946-88D5-96389917035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911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7/25/20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0571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7/25/20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12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secanon.github.io/blog/2020/07/27/a-midsummer-nights-con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cikit-learn-contrib/boruta_py" TargetMode="External"/><Relationship Id="rId5" Type="http://schemas.openxmlformats.org/officeDocument/2006/relationships/hyperlink" Target="http://blog.uncommonsensesecurity.com/" TargetMode="External"/><Relationship Id="rId4" Type="http://schemas.openxmlformats.org/officeDocument/2006/relationships/hyperlink" Target="https://github.com/OTRF/infosec-jupytertho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E70227-A220-5E44-A832-8F05A2296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en-US"/>
              <a:t>Puck’s Wild Pansy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BA9A92-E9CD-3445-952F-5FD73E85BF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>
            <a:normAutofit/>
          </a:bodyPr>
          <a:lstStyle/>
          <a:p>
            <a:r>
              <a:rPr lang="en-US" dirty="0"/>
              <a:t>Love Your Network With Data Viz in Python</a:t>
            </a:r>
            <a:endParaRPr lang="en-US" dirty="0">
              <a:effectLst/>
            </a:endParaRPr>
          </a:p>
          <a:p>
            <a:r>
              <a:rPr lang="en-US" dirty="0"/>
              <a:t>@</a:t>
            </a:r>
            <a:r>
              <a:rPr lang="en-US" dirty="0" err="1"/>
              <a:t>infosecanon</a:t>
            </a:r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A3A66A-062F-F34B-B765-28E7D830DE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019" r="2" b="18482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9B850-31A8-AC42-83AA-FFC8FEE3DB0F}"/>
              </a:ext>
            </a:extLst>
          </p:cNvPr>
          <p:cNvSpPr txBox="1"/>
          <p:nvPr/>
        </p:nvSpPr>
        <p:spPr>
          <a:xfrm>
            <a:off x="6281894" y="5612425"/>
            <a:ext cx="5161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Midsummer Night’s Con</a:t>
            </a:r>
          </a:p>
          <a:p>
            <a:pPr algn="ctr"/>
            <a:r>
              <a:rPr lang="en-US" dirty="0"/>
              <a:t>27 July 2020</a:t>
            </a:r>
          </a:p>
        </p:txBody>
      </p:sp>
    </p:spTree>
    <p:extLst>
      <p:ext uri="{BB962C8B-B14F-4D97-AF65-F5344CB8AC3E}">
        <p14:creationId xmlns:p14="http://schemas.microsoft.com/office/powerpoint/2010/main" val="1922369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40500BF-412E-B146-85A7-7BEC9C08D037}"/>
              </a:ext>
            </a:extLst>
          </p:cNvPr>
          <p:cNvCxnSpPr>
            <a:cxnSpLocks/>
            <a:stCxn id="13" idx="2"/>
            <a:endCxn id="29" idx="0"/>
          </p:cNvCxnSpPr>
          <p:nvPr/>
        </p:nvCxnSpPr>
        <p:spPr>
          <a:xfrm>
            <a:off x="5210196" y="3585831"/>
            <a:ext cx="3561" cy="8453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AF3CF20-2F42-734B-88D5-11B267BDB157}"/>
              </a:ext>
            </a:extLst>
          </p:cNvPr>
          <p:cNvSpPr/>
          <p:nvPr/>
        </p:nvSpPr>
        <p:spPr>
          <a:xfrm>
            <a:off x="1163577" y="2591425"/>
            <a:ext cx="1771609" cy="99526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760F8D-45D4-5642-B243-0693E57D1AA8}"/>
              </a:ext>
            </a:extLst>
          </p:cNvPr>
          <p:cNvSpPr txBox="1"/>
          <p:nvPr/>
        </p:nvSpPr>
        <p:spPr>
          <a:xfrm>
            <a:off x="1410383" y="2904390"/>
            <a:ext cx="1277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PCAP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8A20B5-89A3-4444-BAEF-FD5B675D4D34}"/>
              </a:ext>
            </a:extLst>
          </p:cNvPr>
          <p:cNvSpPr/>
          <p:nvPr/>
        </p:nvSpPr>
        <p:spPr>
          <a:xfrm>
            <a:off x="4324391" y="2590569"/>
            <a:ext cx="1771609" cy="99526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7DC8B4-C50D-704D-AEE2-319E6AEFF2AE}"/>
              </a:ext>
            </a:extLst>
          </p:cNvPr>
          <p:cNvSpPr txBox="1"/>
          <p:nvPr/>
        </p:nvSpPr>
        <p:spPr>
          <a:xfrm>
            <a:off x="4800465" y="2903534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tshark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BC63E3-D9E1-BC4F-ACD6-0279B62102E6}"/>
              </a:ext>
            </a:extLst>
          </p:cNvPr>
          <p:cNvSpPr txBox="1"/>
          <p:nvPr/>
        </p:nvSpPr>
        <p:spPr>
          <a:xfrm>
            <a:off x="4653154" y="4706151"/>
            <a:ext cx="1121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Graphviz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FED0061-A4D0-1E4F-AF99-069E691E8131}"/>
              </a:ext>
            </a:extLst>
          </p:cNvPr>
          <p:cNvCxnSpPr>
            <a:cxnSpLocks/>
          </p:cNvCxnSpPr>
          <p:nvPr/>
        </p:nvCxnSpPr>
        <p:spPr>
          <a:xfrm flipH="1">
            <a:off x="2994178" y="3089056"/>
            <a:ext cx="1201263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8E4E4F09-6A86-F545-A34B-3506EB2D79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479493"/>
            <a:ext cx="99576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/>
              <a:t>…to varying degrees of complexity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E924984-6E2F-EE46-BDC6-6D7C156C9C06}"/>
              </a:ext>
            </a:extLst>
          </p:cNvPr>
          <p:cNvSpPr/>
          <p:nvPr/>
        </p:nvSpPr>
        <p:spPr>
          <a:xfrm>
            <a:off x="4327952" y="4431219"/>
            <a:ext cx="1771609" cy="99526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27DD4F6-D4B3-B34B-A869-073CD6E985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36058" y="1713372"/>
            <a:ext cx="5355942" cy="44986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C643D38-8BDA-984D-ABDC-3D5DD6D13F1B}"/>
              </a:ext>
            </a:extLst>
          </p:cNvPr>
          <p:cNvSpPr txBox="1"/>
          <p:nvPr/>
        </p:nvSpPr>
        <p:spPr>
          <a:xfrm>
            <a:off x="0" y="6550239"/>
            <a:ext cx="12192000" cy="307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i="1" dirty="0"/>
              <a:t>Wireshark for Security Professionals Using Wireshark and the Metasploit Framework</a:t>
            </a:r>
            <a:r>
              <a:rPr lang="en-US" sz="1400" dirty="0"/>
              <a:t>, </a:t>
            </a:r>
            <a:r>
              <a:rPr lang="en-US" sz="1400" dirty="0" err="1"/>
              <a:t>Jessey</a:t>
            </a:r>
            <a:r>
              <a:rPr lang="en-US" sz="1400" dirty="0"/>
              <a:t> Bullock and Jeff T. Parker, Wiley, 2017.</a:t>
            </a:r>
          </a:p>
        </p:txBody>
      </p:sp>
    </p:spTree>
    <p:extLst>
      <p:ext uri="{BB962C8B-B14F-4D97-AF65-F5344CB8AC3E}">
        <p14:creationId xmlns:p14="http://schemas.microsoft.com/office/powerpoint/2010/main" val="1328812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4906370-1564-49FA-A802-58546B392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C8EADC-4EFE-124E-8BAB-3F348D273B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01717" y="-3315094"/>
            <a:ext cx="10233897" cy="10671244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EF640709-BDFD-453B-B75D-6212E7A8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11500" y="370600"/>
            <a:ext cx="5923842" cy="5923842"/>
          </a:xfrm>
          <a:prstGeom prst="ellipse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28E9D-0C5F-2E41-9E00-25AC78944B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7192" y="3466012"/>
            <a:ext cx="5037616" cy="958549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Visualization in Python</a:t>
            </a: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B4019478-3FDC-438C-8848-1D7DA864A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366740" flipV="1">
            <a:off x="2607299" y="8363"/>
            <a:ext cx="6816262" cy="6816262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E406479-1D57-4209-B128-3C8174624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3400" y="4609861"/>
            <a:ext cx="873032" cy="849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2219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E80A43EA-30C2-0349-BC9E-B2015CE6C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77" y="-305393"/>
            <a:ext cx="12156026" cy="6858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D6520DD-47F1-3D41-843C-2AF579AA10C9}"/>
              </a:ext>
            </a:extLst>
          </p:cNvPr>
          <p:cNvSpPr txBox="1"/>
          <p:nvPr/>
        </p:nvSpPr>
        <p:spPr>
          <a:xfrm>
            <a:off x="715700" y="689610"/>
            <a:ext cx="15360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Visualize</a:t>
            </a:r>
          </a:p>
          <a:p>
            <a:pPr algn="ctr"/>
            <a:r>
              <a:rPr lang="en-US" sz="2400" dirty="0"/>
              <a:t>Data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F63115-05E4-D643-9F0D-07F011C6D671}"/>
              </a:ext>
            </a:extLst>
          </p:cNvPr>
          <p:cNvSpPr txBox="1"/>
          <p:nvPr/>
        </p:nvSpPr>
        <p:spPr>
          <a:xfrm>
            <a:off x="715700" y="2292610"/>
            <a:ext cx="1787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Manipulate</a:t>
            </a:r>
          </a:p>
          <a:p>
            <a:pPr algn="ctr"/>
            <a:r>
              <a:rPr lang="en-US" sz="2400" dirty="0"/>
              <a:t>Data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2B2E3E-A7BA-FD41-9CC2-FECEE2C24184}"/>
              </a:ext>
            </a:extLst>
          </p:cNvPr>
          <p:cNvSpPr txBox="1"/>
          <p:nvPr/>
        </p:nvSpPr>
        <p:spPr>
          <a:xfrm>
            <a:off x="715700" y="3895610"/>
            <a:ext cx="1787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View</a:t>
            </a:r>
          </a:p>
          <a:p>
            <a:pPr algn="ctr"/>
            <a:r>
              <a:rPr lang="en-US" sz="2400" dirty="0"/>
              <a:t>Code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53E2FC-60AF-344B-B401-514B643330A0}"/>
              </a:ext>
            </a:extLst>
          </p:cNvPr>
          <p:cNvSpPr txBox="1"/>
          <p:nvPr/>
        </p:nvSpPr>
        <p:spPr>
          <a:xfrm>
            <a:off x="715700" y="5498610"/>
            <a:ext cx="1787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</a:t>
            </a:r>
          </a:p>
          <a:p>
            <a:pPr algn="ctr"/>
            <a:r>
              <a:rPr lang="en-US" sz="2400" dirty="0"/>
              <a:t>Language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4F14F2-3083-7D45-AFA7-D3FFEF6C1B3F}"/>
              </a:ext>
            </a:extLst>
          </p:cNvPr>
          <p:cNvSpPr txBox="1"/>
          <p:nvPr/>
        </p:nvSpPr>
        <p:spPr>
          <a:xfrm>
            <a:off x="3063240" y="6595110"/>
            <a:ext cx="8446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Source: chris35wills.github.io/courses/</a:t>
            </a:r>
            <a:r>
              <a:rPr lang="en-US" sz="1400" dirty="0" err="1"/>
              <a:t>pydata_stack</a:t>
            </a:r>
            <a:r>
              <a:rPr lang="en-US" sz="1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065787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A84B152-3496-4C52-AF08-97AFFC09D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28E9D-0C5F-2E41-9E00-25AC78944B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365125"/>
            <a:ext cx="539336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Visualization Packages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B2ADB95-0FA3-4BD7-A8AC-89D014A8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454F39-EBE1-194C-837F-1D9E6A0498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9745976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Seaborn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dirty="0"/>
              <a:t>Built on top of matplotlib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dirty="0"/>
              <a:t>Closely integrated with pandas data structures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dirty="0"/>
              <a:t>Built-in themes and color palettes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dirty="0"/>
              <a:t>&gt;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 seaborn as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Matplotlib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dirty="0"/>
              <a:t>Python’s main plotting library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dirty="0" err="1"/>
              <a:t>Pyplot</a:t>
            </a:r>
            <a:endParaRPr lang="en-US" dirty="0"/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dirty="0"/>
              <a:t>&gt;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 matplotlib as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924DBCE-E731-4B22-8181-A39C1D862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630884" cy="630884"/>
          </a:xfrm>
          <a:prstGeom prst="ellipse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CBF9756-6AC8-4C65-84DF-56FBFFA1D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0227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D385988-EAAF-4C27-AF8A-2BFBECAF3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4254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621FD4-D14D-45D5-9A57-9A2DE5EA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621D332-7329-4994-8836-C429A51B7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D20F754-35A9-4508-BE3C-C59996D14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23449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550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A84B152-3496-4C52-AF08-97AFFC09D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28E9D-0C5F-2E41-9E00-25AC78944B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365125"/>
            <a:ext cx="539336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Visualization Packages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B2ADB95-0FA3-4BD7-A8AC-89D014A8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454F39-EBE1-194C-837F-1D9E6A0498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9745976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 err="1"/>
              <a:t>Networkx</a:t>
            </a:r>
            <a:endParaRPr lang="en-US" dirty="0"/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dirty="0"/>
              <a:t>Network graphing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dirty="0"/>
              <a:t>&gt;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networkx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bokeh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dirty="0"/>
              <a:t>Interactive visualizations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dirty="0"/>
              <a:t>&gt;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 bokeh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924DBCE-E731-4B22-8181-A39C1D862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630884" cy="630884"/>
          </a:xfrm>
          <a:prstGeom prst="ellipse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CBF9756-6AC8-4C65-84DF-56FBFFA1D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0227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D385988-EAAF-4C27-AF8A-2BFBECAF3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4254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621FD4-D14D-45D5-9A57-9A2DE5EA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621D332-7329-4994-8836-C429A51B7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D20F754-35A9-4508-BE3C-C59996D14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23449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3235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76A29-AF8A-C245-8112-01E3480DC1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365125"/>
            <a:ext cx="851227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Converting .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pcap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  .csv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A60781-7537-0D4C-BF14-6F0E0FC9C2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52578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Wireshark 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dirty="0"/>
              <a:t>"1","0.000000000","10.0.2.15","172.217.8.163","TCP","54","54888  &gt;  80 [ACK] Seq=1 Ack=1 Win=29946 Len=0"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 err="1"/>
              <a:t>CICFlowMeter</a:t>
            </a:r>
            <a:endParaRPr lang="en-US" dirty="0"/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Joy (Cisco) 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Write your own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4C3FE72-C686-9D41-B27B-89F4D53F3ECB}"/>
              </a:ext>
            </a:extLst>
          </p:cNvPr>
          <p:cNvCxnSpPr/>
          <p:nvPr/>
        </p:nvCxnSpPr>
        <p:spPr>
          <a:xfrm>
            <a:off x="4793225" y="1032386"/>
            <a:ext cx="678426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7CA9386-4EBF-F641-AEA9-A41688019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014663"/>
            <a:ext cx="44450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D398A2-C68B-8B4D-B664-73BA04FE8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3223" y="132732"/>
            <a:ext cx="3725980" cy="280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09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4906370-1564-49FA-A802-58546B392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C8EADC-4EFE-124E-8BAB-3F348D273B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23584" y="-3315094"/>
            <a:ext cx="10190163" cy="10671244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EF640709-BDFD-453B-B75D-6212E7A8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11500" y="370600"/>
            <a:ext cx="5923842" cy="5923842"/>
          </a:xfrm>
          <a:prstGeom prst="ellipse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28E9D-0C5F-2E41-9E00-25AC78944B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93500" y="3429000"/>
            <a:ext cx="5037616" cy="958549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Feature Selection &amp; Processing</a:t>
            </a: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B4019478-3FDC-438C-8848-1D7DA864A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366740" flipV="1">
            <a:off x="2607299" y="8363"/>
            <a:ext cx="6816262" cy="6816262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E406479-1D57-4209-B128-3C8174624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3400" y="4609861"/>
            <a:ext cx="873032" cy="849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3513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82A80B0-9582-C845-AFAC-BBB921C05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456" y="0"/>
            <a:ext cx="56910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456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B76A29-AF8A-C245-8112-01E3480DC1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555848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Feature Selection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A60781-7537-0D4C-BF14-6F0E0FC9C2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5558489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Choosing which features to keep can save disk space and processing time (aka money)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Network data tends towards a higher number of features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dirty="0" err="1"/>
              <a:t>CICFlowMeter</a:t>
            </a:r>
            <a:r>
              <a:rPr lang="en-US" dirty="0"/>
              <a:t> provides 80 features from a .</a:t>
            </a:r>
            <a:r>
              <a:rPr lang="en-US" dirty="0" err="1"/>
              <a:t>pcap</a:t>
            </a:r>
            <a:endParaRPr lang="en-US" dirty="0"/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Irrelevant features may affect training performance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Block Arc 17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7291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A4A4AB-9F38-464B-9476-B29DCA79B1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365125"/>
            <a:ext cx="851227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Feature Selection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363B8D0-E0DA-0C43-98F4-4A799E1E675E}"/>
              </a:ext>
            </a:extLst>
          </p:cNvPr>
          <p:cNvSpPr/>
          <p:nvPr/>
        </p:nvSpPr>
        <p:spPr>
          <a:xfrm>
            <a:off x="623304" y="554771"/>
            <a:ext cx="4299948" cy="99526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4E2E6A1-8A2F-E24D-A702-F42A1F996AFF}"/>
              </a:ext>
            </a:extLst>
          </p:cNvPr>
          <p:cNvCxnSpPr>
            <a:cxnSpLocks/>
            <a:stCxn id="16" idx="0"/>
            <a:endCxn id="11" idx="2"/>
          </p:cNvCxnSpPr>
          <p:nvPr/>
        </p:nvCxnSpPr>
        <p:spPr>
          <a:xfrm flipV="1">
            <a:off x="2121313" y="1550033"/>
            <a:ext cx="651965" cy="713368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6B3C1F3-E138-8844-BE2E-8761174C05F8}"/>
              </a:ext>
            </a:extLst>
          </p:cNvPr>
          <p:cNvSpPr/>
          <p:nvPr/>
        </p:nvSpPr>
        <p:spPr>
          <a:xfrm>
            <a:off x="1021657" y="2263401"/>
            <a:ext cx="2199311" cy="720698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9D0639-A3B2-E547-BADC-78AD7ED8264C}"/>
              </a:ext>
            </a:extLst>
          </p:cNvPr>
          <p:cNvSpPr txBox="1"/>
          <p:nvPr/>
        </p:nvSpPr>
        <p:spPr>
          <a:xfrm>
            <a:off x="1268463" y="2454645"/>
            <a:ext cx="173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Unsupervised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F642630-B927-2C45-AF86-1D6A07FD4B42}"/>
              </a:ext>
            </a:extLst>
          </p:cNvPr>
          <p:cNvSpPr/>
          <p:nvPr/>
        </p:nvSpPr>
        <p:spPr>
          <a:xfrm>
            <a:off x="4204851" y="2263401"/>
            <a:ext cx="2199311" cy="720698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60136F-E06D-DB41-8375-2C69079BABDB}"/>
              </a:ext>
            </a:extLst>
          </p:cNvPr>
          <p:cNvSpPr txBox="1"/>
          <p:nvPr/>
        </p:nvSpPr>
        <p:spPr>
          <a:xfrm>
            <a:off x="4451657" y="2454645"/>
            <a:ext cx="173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Supervised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C9265FA-EEF3-3B47-B2B6-E3E4CFF1A66D}"/>
              </a:ext>
            </a:extLst>
          </p:cNvPr>
          <p:cNvSpPr/>
          <p:nvPr/>
        </p:nvSpPr>
        <p:spPr>
          <a:xfrm>
            <a:off x="1749403" y="3608032"/>
            <a:ext cx="2199311" cy="720698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B6D2CE-15C1-B145-AA79-E9585FA40C36}"/>
              </a:ext>
            </a:extLst>
          </p:cNvPr>
          <p:cNvSpPr txBox="1"/>
          <p:nvPr/>
        </p:nvSpPr>
        <p:spPr>
          <a:xfrm>
            <a:off x="1996209" y="3799276"/>
            <a:ext cx="173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Intrinsic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F4FADBF-9B43-3345-9C4B-EED664F7F68E}"/>
              </a:ext>
            </a:extLst>
          </p:cNvPr>
          <p:cNvSpPr/>
          <p:nvPr/>
        </p:nvSpPr>
        <p:spPr>
          <a:xfrm>
            <a:off x="4183252" y="3608032"/>
            <a:ext cx="2199311" cy="720698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E7907B-F6DC-2C47-98D4-7B5E4119EC6D}"/>
              </a:ext>
            </a:extLst>
          </p:cNvPr>
          <p:cNvSpPr txBox="1"/>
          <p:nvPr/>
        </p:nvSpPr>
        <p:spPr>
          <a:xfrm>
            <a:off x="4454896" y="3814666"/>
            <a:ext cx="173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Wrapper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D01A1CF-F0E5-884E-8742-D912CF66BC28}"/>
              </a:ext>
            </a:extLst>
          </p:cNvPr>
          <p:cNvSpPr/>
          <p:nvPr/>
        </p:nvSpPr>
        <p:spPr>
          <a:xfrm>
            <a:off x="6654207" y="3608032"/>
            <a:ext cx="2199311" cy="720698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0B53C5-1774-154A-A1F0-8620E1CE2DA3}"/>
              </a:ext>
            </a:extLst>
          </p:cNvPr>
          <p:cNvSpPr txBox="1"/>
          <p:nvPr/>
        </p:nvSpPr>
        <p:spPr>
          <a:xfrm>
            <a:off x="6888222" y="3799276"/>
            <a:ext cx="173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Filters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7D4B883-36CE-A744-BCE9-89E1A08AAD49}"/>
              </a:ext>
            </a:extLst>
          </p:cNvPr>
          <p:cNvSpPr/>
          <p:nvPr/>
        </p:nvSpPr>
        <p:spPr>
          <a:xfrm>
            <a:off x="2084697" y="4768118"/>
            <a:ext cx="1538299" cy="720698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AAE7FB-DF0B-3B48-A73F-FB1F1AA34055}"/>
              </a:ext>
            </a:extLst>
          </p:cNvPr>
          <p:cNvSpPr txBox="1"/>
          <p:nvPr/>
        </p:nvSpPr>
        <p:spPr>
          <a:xfrm>
            <a:off x="2270001" y="4959362"/>
            <a:ext cx="1131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Trees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F7005ED-7C5A-4042-A9A2-5D30A35685E3}"/>
              </a:ext>
            </a:extLst>
          </p:cNvPr>
          <p:cNvSpPr/>
          <p:nvPr/>
        </p:nvSpPr>
        <p:spPr>
          <a:xfrm>
            <a:off x="4517387" y="4768118"/>
            <a:ext cx="1538299" cy="720698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D71339-52E5-9F41-9767-4175F56C845A}"/>
              </a:ext>
            </a:extLst>
          </p:cNvPr>
          <p:cNvSpPr txBox="1"/>
          <p:nvPr/>
        </p:nvSpPr>
        <p:spPr>
          <a:xfrm>
            <a:off x="4725116" y="4974803"/>
            <a:ext cx="123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RFE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C0DF0FCC-5094-CD46-BD06-E33153017DAB}"/>
              </a:ext>
            </a:extLst>
          </p:cNvPr>
          <p:cNvSpPr/>
          <p:nvPr/>
        </p:nvSpPr>
        <p:spPr>
          <a:xfrm>
            <a:off x="6986827" y="4768118"/>
            <a:ext cx="1538299" cy="720698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148630-323E-0342-9368-8D8E8E012CA7}"/>
              </a:ext>
            </a:extLst>
          </p:cNvPr>
          <p:cNvSpPr txBox="1"/>
          <p:nvPr/>
        </p:nvSpPr>
        <p:spPr>
          <a:xfrm>
            <a:off x="7119207" y="4974803"/>
            <a:ext cx="1224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7979DB0-DAF9-F84B-8A39-4121996FB043}"/>
              </a:ext>
            </a:extLst>
          </p:cNvPr>
          <p:cNvSpPr/>
          <p:nvPr/>
        </p:nvSpPr>
        <p:spPr>
          <a:xfrm>
            <a:off x="9292162" y="4768118"/>
            <a:ext cx="1538299" cy="720698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D7E5F97-E027-A047-8134-B20A878C853F}"/>
              </a:ext>
            </a:extLst>
          </p:cNvPr>
          <p:cNvSpPr txBox="1"/>
          <p:nvPr/>
        </p:nvSpPr>
        <p:spPr>
          <a:xfrm>
            <a:off x="9384591" y="4827110"/>
            <a:ext cx="1386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Feature Importance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53B8CEF-5D91-C64D-ACC1-AAC7AC096B3E}"/>
              </a:ext>
            </a:extLst>
          </p:cNvPr>
          <p:cNvSpPr/>
          <p:nvPr/>
        </p:nvSpPr>
        <p:spPr>
          <a:xfrm>
            <a:off x="7187104" y="554771"/>
            <a:ext cx="2199311" cy="995262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C5DEB8-83B1-ED47-97C9-301E5D21AEFF}"/>
              </a:ext>
            </a:extLst>
          </p:cNvPr>
          <p:cNvSpPr txBox="1"/>
          <p:nvPr/>
        </p:nvSpPr>
        <p:spPr>
          <a:xfrm>
            <a:off x="7438082" y="748675"/>
            <a:ext cx="1731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Dimensionality Reduction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B0A81D4-C431-B64F-8589-07B387BA79C7}"/>
              </a:ext>
            </a:extLst>
          </p:cNvPr>
          <p:cNvCxnSpPr>
            <a:cxnSpLocks/>
            <a:stCxn id="18" idx="0"/>
            <a:endCxn id="11" idx="2"/>
          </p:cNvCxnSpPr>
          <p:nvPr/>
        </p:nvCxnSpPr>
        <p:spPr>
          <a:xfrm flipH="1" flipV="1">
            <a:off x="2773278" y="1550033"/>
            <a:ext cx="2531229" cy="713368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F507110-2925-B749-9F06-02506EA076E3}"/>
              </a:ext>
            </a:extLst>
          </p:cNvPr>
          <p:cNvCxnSpPr>
            <a:cxnSpLocks/>
            <a:stCxn id="20" idx="0"/>
            <a:endCxn id="18" idx="2"/>
          </p:cNvCxnSpPr>
          <p:nvPr/>
        </p:nvCxnSpPr>
        <p:spPr>
          <a:xfrm flipV="1">
            <a:off x="2849059" y="2984099"/>
            <a:ext cx="2455448" cy="623933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BF49E22-1701-0C4E-9AF7-DAF2CDB710CE}"/>
              </a:ext>
            </a:extLst>
          </p:cNvPr>
          <p:cNvCxnSpPr>
            <a:cxnSpLocks/>
            <a:stCxn id="34" idx="1"/>
            <a:endCxn id="11" idx="3"/>
          </p:cNvCxnSpPr>
          <p:nvPr/>
        </p:nvCxnSpPr>
        <p:spPr>
          <a:xfrm flipH="1">
            <a:off x="4923252" y="1052402"/>
            <a:ext cx="2263852" cy="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F002911-2929-7248-B66E-AF48BFF3F76E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5282908" y="2968710"/>
            <a:ext cx="11509" cy="639322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E8BE275-1E9A-FB4F-85AA-08EE641DB64F}"/>
              </a:ext>
            </a:extLst>
          </p:cNvPr>
          <p:cNvCxnSpPr>
            <a:cxnSpLocks/>
            <a:stCxn id="24" idx="0"/>
            <a:endCxn id="18" idx="2"/>
          </p:cNvCxnSpPr>
          <p:nvPr/>
        </p:nvCxnSpPr>
        <p:spPr>
          <a:xfrm flipH="1" flipV="1">
            <a:off x="5304507" y="2984099"/>
            <a:ext cx="2449356" cy="623933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D8094CE-F682-644D-9A07-B5B26E99356D}"/>
              </a:ext>
            </a:extLst>
          </p:cNvPr>
          <p:cNvCxnSpPr>
            <a:cxnSpLocks/>
            <a:stCxn id="26" idx="0"/>
            <a:endCxn id="20" idx="2"/>
          </p:cNvCxnSpPr>
          <p:nvPr/>
        </p:nvCxnSpPr>
        <p:spPr>
          <a:xfrm flipH="1" flipV="1">
            <a:off x="2849059" y="4328730"/>
            <a:ext cx="4788" cy="439388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CE101D1-0704-CA49-AF1D-DF02317AB14D}"/>
              </a:ext>
            </a:extLst>
          </p:cNvPr>
          <p:cNvCxnSpPr>
            <a:cxnSpLocks/>
            <a:stCxn id="28" idx="0"/>
            <a:endCxn id="22" idx="2"/>
          </p:cNvCxnSpPr>
          <p:nvPr/>
        </p:nvCxnSpPr>
        <p:spPr>
          <a:xfrm flipH="1" flipV="1">
            <a:off x="5282908" y="4328730"/>
            <a:ext cx="3629" cy="439388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C217ABE-E9E4-074D-92F9-B2FE4A474C9D}"/>
              </a:ext>
            </a:extLst>
          </p:cNvPr>
          <p:cNvCxnSpPr>
            <a:cxnSpLocks/>
            <a:stCxn id="30" idx="0"/>
            <a:endCxn id="24" idx="2"/>
          </p:cNvCxnSpPr>
          <p:nvPr/>
        </p:nvCxnSpPr>
        <p:spPr>
          <a:xfrm flipH="1" flipV="1">
            <a:off x="7753863" y="4328730"/>
            <a:ext cx="2114" cy="439388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0085C1D-CB1A-B54B-96C2-2410974BCE77}"/>
              </a:ext>
            </a:extLst>
          </p:cNvPr>
          <p:cNvCxnSpPr>
            <a:cxnSpLocks/>
            <a:stCxn id="32" idx="0"/>
            <a:endCxn id="24" idx="2"/>
          </p:cNvCxnSpPr>
          <p:nvPr/>
        </p:nvCxnSpPr>
        <p:spPr>
          <a:xfrm flipH="1" flipV="1">
            <a:off x="7753863" y="4328730"/>
            <a:ext cx="2307449" cy="439388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E7B3070-D01F-5440-87BF-6B547F129DFE}"/>
              </a:ext>
            </a:extLst>
          </p:cNvPr>
          <p:cNvSpPr txBox="1"/>
          <p:nvPr/>
        </p:nvSpPr>
        <p:spPr>
          <a:xfrm>
            <a:off x="0" y="6109325"/>
            <a:ext cx="1219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Source: </a:t>
            </a:r>
            <a:r>
              <a:rPr lang="en-US" sz="1400" i="1" dirty="0"/>
              <a:t>Data Preparation for Machine Learning </a:t>
            </a:r>
            <a:r>
              <a:rPr lang="en-US" sz="1400" dirty="0"/>
              <a:t>(2020) Dr. Jason Brownlee </a:t>
            </a:r>
            <a:r>
              <a:rPr lang="en-US" sz="1400" dirty="0" err="1"/>
              <a:t>pg</a:t>
            </a:r>
            <a:r>
              <a:rPr lang="en-US" sz="1400" dirty="0"/>
              <a:t> 19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60A11A-221E-0341-A3C8-D01FA7649522}"/>
              </a:ext>
            </a:extLst>
          </p:cNvPr>
          <p:cNvSpPr txBox="1"/>
          <p:nvPr/>
        </p:nvSpPr>
        <p:spPr>
          <a:xfrm>
            <a:off x="9414090" y="1524089"/>
            <a:ext cx="64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PCA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E8DB2B1-BAD0-F046-BA53-A1475802EB9C}"/>
              </a:ext>
            </a:extLst>
          </p:cNvPr>
          <p:cNvSpPr txBox="1"/>
          <p:nvPr/>
        </p:nvSpPr>
        <p:spPr>
          <a:xfrm>
            <a:off x="8619502" y="1860753"/>
            <a:ext cx="632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LDA</a:t>
            </a:r>
          </a:p>
        </p:txBody>
      </p:sp>
    </p:spTree>
    <p:extLst>
      <p:ext uri="{BB962C8B-B14F-4D97-AF65-F5344CB8AC3E}">
        <p14:creationId xmlns:p14="http://schemas.microsoft.com/office/powerpoint/2010/main" val="1042736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E9F2A28-69A3-4945-B6B6-C2E4A6C55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28E9D-0C5F-2E41-9E00-25AC78944B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304" y="365125"/>
            <a:ext cx="539336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About 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454F39-EBE1-194C-837F-1D9E6A0498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303" y="1825625"/>
            <a:ext cx="5393361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Data Scientist with NARI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PhD student @ UCCS 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6 Years USN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 err="1"/>
              <a:t>Hack@UCF</a:t>
            </a:r>
            <a:r>
              <a:rPr lang="en-US" dirty="0"/>
              <a:t>, NCCDC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B-Sides Orlando Board Member, DEF CON Goon, </a:t>
            </a:r>
            <a:r>
              <a:rPr lang="en-US" dirty="0" err="1"/>
              <a:t>Kernelcon</a:t>
            </a:r>
            <a:r>
              <a:rPr lang="en-US" dirty="0"/>
              <a:t> volunteer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6AD0C48-0C91-6E4F-8BC9-FAFE3E38A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545" y="1556692"/>
            <a:ext cx="1361644" cy="1670729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81DE673-07BF-9D46-BDE4-1CF0837399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8030"/>
          <a:stretch/>
        </p:blipFill>
        <p:spPr bwMode="auto">
          <a:xfrm>
            <a:off x="8793149" y="1412141"/>
            <a:ext cx="3336764" cy="1825690"/>
          </a:xfrm>
          <a:custGeom>
            <a:avLst/>
            <a:gdLst/>
            <a:ahLst/>
            <a:cxnLst/>
            <a:rect l="l" t="t" r="r" b="b"/>
            <a:pathLst>
              <a:path w="3064284" h="3064284">
                <a:moveTo>
                  <a:pt x="166483" y="0"/>
                </a:moveTo>
                <a:lnTo>
                  <a:pt x="2897801" y="0"/>
                </a:lnTo>
                <a:cubicBezTo>
                  <a:pt x="2989747" y="0"/>
                  <a:pt x="3064284" y="74537"/>
                  <a:pt x="3064284" y="166483"/>
                </a:cubicBezTo>
                <a:lnTo>
                  <a:pt x="3064284" y="2897801"/>
                </a:lnTo>
                <a:cubicBezTo>
                  <a:pt x="3064284" y="2989747"/>
                  <a:pt x="2989747" y="3064284"/>
                  <a:pt x="2897801" y="3064284"/>
                </a:cubicBezTo>
                <a:lnTo>
                  <a:pt x="166483" y="3064284"/>
                </a:lnTo>
                <a:cubicBezTo>
                  <a:pt x="74537" y="3064284"/>
                  <a:pt x="0" y="2989747"/>
                  <a:pt x="0" y="2897801"/>
                </a:cubicBezTo>
                <a:lnTo>
                  <a:pt x="0" y="166483"/>
                </a:lnTo>
                <a:cubicBezTo>
                  <a:pt x="0" y="74537"/>
                  <a:pt x="74537" y="0"/>
                  <a:pt x="16648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82CE291-F400-4275-A82C-AF6DC8AD3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0DBF3BBC-F52E-5746-92C7-42575D289A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03" r="-1" b="10580"/>
          <a:stretch/>
        </p:blipFill>
        <p:spPr bwMode="auto">
          <a:xfrm>
            <a:off x="9146754" y="3620169"/>
            <a:ext cx="3336764" cy="1697556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Arc 41">
            <a:extLst>
              <a:ext uri="{FF2B5EF4-FFF2-40B4-BE49-F238E27FC236}">
                <a16:creationId xmlns:a16="http://schemas.microsoft.com/office/drawing/2014/main" id="{AA8705F2-9B61-4D36-8093-4E61C7EC5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7090022" flipH="1">
            <a:off x="7591815" y="1200220"/>
            <a:ext cx="4083433" cy="4083433"/>
          </a:xfrm>
          <a:prstGeom prst="arc">
            <a:avLst>
              <a:gd name="adj1" fmla="val 17445962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4610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A4A4AB-9F38-464B-9476-B29DCA79B1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365125"/>
            <a:ext cx="851227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Feature Selection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363B8D0-E0DA-0C43-98F4-4A799E1E675E}"/>
              </a:ext>
            </a:extLst>
          </p:cNvPr>
          <p:cNvSpPr/>
          <p:nvPr/>
        </p:nvSpPr>
        <p:spPr>
          <a:xfrm>
            <a:off x="623304" y="554771"/>
            <a:ext cx="4299948" cy="99526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4E2E6A1-8A2F-E24D-A702-F42A1F996AFF}"/>
              </a:ext>
            </a:extLst>
          </p:cNvPr>
          <p:cNvCxnSpPr>
            <a:cxnSpLocks/>
            <a:stCxn id="16" idx="0"/>
            <a:endCxn id="11" idx="2"/>
          </p:cNvCxnSpPr>
          <p:nvPr/>
        </p:nvCxnSpPr>
        <p:spPr>
          <a:xfrm flipV="1">
            <a:off x="2121313" y="1550033"/>
            <a:ext cx="651965" cy="713368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6B3C1F3-E138-8844-BE2E-8761174C05F8}"/>
              </a:ext>
            </a:extLst>
          </p:cNvPr>
          <p:cNvSpPr/>
          <p:nvPr/>
        </p:nvSpPr>
        <p:spPr>
          <a:xfrm>
            <a:off x="1021657" y="2263401"/>
            <a:ext cx="2199311" cy="720698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9D0639-A3B2-E547-BADC-78AD7ED8264C}"/>
              </a:ext>
            </a:extLst>
          </p:cNvPr>
          <p:cNvSpPr txBox="1"/>
          <p:nvPr/>
        </p:nvSpPr>
        <p:spPr>
          <a:xfrm>
            <a:off x="1268463" y="2454645"/>
            <a:ext cx="173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Unsupervised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F642630-B927-2C45-AF86-1D6A07FD4B42}"/>
              </a:ext>
            </a:extLst>
          </p:cNvPr>
          <p:cNvSpPr/>
          <p:nvPr/>
        </p:nvSpPr>
        <p:spPr>
          <a:xfrm>
            <a:off x="4204851" y="2263401"/>
            <a:ext cx="2199311" cy="720698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60136F-E06D-DB41-8375-2C69079BABDB}"/>
              </a:ext>
            </a:extLst>
          </p:cNvPr>
          <p:cNvSpPr txBox="1"/>
          <p:nvPr/>
        </p:nvSpPr>
        <p:spPr>
          <a:xfrm>
            <a:off x="4451657" y="2454645"/>
            <a:ext cx="173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Supervised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C9265FA-EEF3-3B47-B2B6-E3E4CFF1A66D}"/>
              </a:ext>
            </a:extLst>
          </p:cNvPr>
          <p:cNvSpPr/>
          <p:nvPr/>
        </p:nvSpPr>
        <p:spPr>
          <a:xfrm>
            <a:off x="1749403" y="3608032"/>
            <a:ext cx="2199311" cy="720698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B6D2CE-15C1-B145-AA79-E9585FA40C36}"/>
              </a:ext>
            </a:extLst>
          </p:cNvPr>
          <p:cNvSpPr txBox="1"/>
          <p:nvPr/>
        </p:nvSpPr>
        <p:spPr>
          <a:xfrm>
            <a:off x="1996209" y="3799276"/>
            <a:ext cx="173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Intrinsic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F4FADBF-9B43-3345-9C4B-EED664F7F68E}"/>
              </a:ext>
            </a:extLst>
          </p:cNvPr>
          <p:cNvSpPr/>
          <p:nvPr/>
        </p:nvSpPr>
        <p:spPr>
          <a:xfrm>
            <a:off x="4183252" y="3608032"/>
            <a:ext cx="2199311" cy="720698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E7907B-F6DC-2C47-98D4-7B5E4119EC6D}"/>
              </a:ext>
            </a:extLst>
          </p:cNvPr>
          <p:cNvSpPr txBox="1"/>
          <p:nvPr/>
        </p:nvSpPr>
        <p:spPr>
          <a:xfrm>
            <a:off x="4454896" y="3814666"/>
            <a:ext cx="173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Wrapper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D01A1CF-F0E5-884E-8742-D912CF66BC28}"/>
              </a:ext>
            </a:extLst>
          </p:cNvPr>
          <p:cNvSpPr/>
          <p:nvPr/>
        </p:nvSpPr>
        <p:spPr>
          <a:xfrm>
            <a:off x="6654207" y="3608032"/>
            <a:ext cx="2199311" cy="720698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0B53C5-1774-154A-A1F0-8620E1CE2DA3}"/>
              </a:ext>
            </a:extLst>
          </p:cNvPr>
          <p:cNvSpPr txBox="1"/>
          <p:nvPr/>
        </p:nvSpPr>
        <p:spPr>
          <a:xfrm>
            <a:off x="6888222" y="3799276"/>
            <a:ext cx="173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Filters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7D4B883-36CE-A744-BCE9-89E1A08AAD49}"/>
              </a:ext>
            </a:extLst>
          </p:cNvPr>
          <p:cNvSpPr/>
          <p:nvPr/>
        </p:nvSpPr>
        <p:spPr>
          <a:xfrm>
            <a:off x="2084697" y="4768118"/>
            <a:ext cx="1538299" cy="720698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AAE7FB-DF0B-3B48-A73F-FB1F1AA34055}"/>
              </a:ext>
            </a:extLst>
          </p:cNvPr>
          <p:cNvSpPr txBox="1"/>
          <p:nvPr/>
        </p:nvSpPr>
        <p:spPr>
          <a:xfrm>
            <a:off x="2270001" y="4959362"/>
            <a:ext cx="1131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Trees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F7005ED-7C5A-4042-A9A2-5D30A35685E3}"/>
              </a:ext>
            </a:extLst>
          </p:cNvPr>
          <p:cNvSpPr/>
          <p:nvPr/>
        </p:nvSpPr>
        <p:spPr>
          <a:xfrm>
            <a:off x="4517387" y="4768118"/>
            <a:ext cx="1538299" cy="72069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D71339-52E5-9F41-9767-4175F56C845A}"/>
              </a:ext>
            </a:extLst>
          </p:cNvPr>
          <p:cNvSpPr txBox="1"/>
          <p:nvPr/>
        </p:nvSpPr>
        <p:spPr>
          <a:xfrm>
            <a:off x="4725116" y="4974803"/>
            <a:ext cx="123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RFE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C0DF0FCC-5094-CD46-BD06-E33153017DAB}"/>
              </a:ext>
            </a:extLst>
          </p:cNvPr>
          <p:cNvSpPr/>
          <p:nvPr/>
        </p:nvSpPr>
        <p:spPr>
          <a:xfrm>
            <a:off x="6986827" y="4768118"/>
            <a:ext cx="1538299" cy="720698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148630-323E-0342-9368-8D8E8E012CA7}"/>
              </a:ext>
            </a:extLst>
          </p:cNvPr>
          <p:cNvSpPr txBox="1"/>
          <p:nvPr/>
        </p:nvSpPr>
        <p:spPr>
          <a:xfrm>
            <a:off x="7119207" y="4974803"/>
            <a:ext cx="1224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7979DB0-DAF9-F84B-8A39-4121996FB043}"/>
              </a:ext>
            </a:extLst>
          </p:cNvPr>
          <p:cNvSpPr/>
          <p:nvPr/>
        </p:nvSpPr>
        <p:spPr>
          <a:xfrm>
            <a:off x="9292162" y="4768118"/>
            <a:ext cx="1538299" cy="720698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D7E5F97-E027-A047-8134-B20A878C853F}"/>
              </a:ext>
            </a:extLst>
          </p:cNvPr>
          <p:cNvSpPr txBox="1"/>
          <p:nvPr/>
        </p:nvSpPr>
        <p:spPr>
          <a:xfrm>
            <a:off x="9384591" y="4827110"/>
            <a:ext cx="1386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Feature Importance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53B8CEF-5D91-C64D-ACC1-AAC7AC096B3E}"/>
              </a:ext>
            </a:extLst>
          </p:cNvPr>
          <p:cNvSpPr/>
          <p:nvPr/>
        </p:nvSpPr>
        <p:spPr>
          <a:xfrm>
            <a:off x="7187104" y="554771"/>
            <a:ext cx="2199311" cy="995262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C5DEB8-83B1-ED47-97C9-301E5D21AEFF}"/>
              </a:ext>
            </a:extLst>
          </p:cNvPr>
          <p:cNvSpPr txBox="1"/>
          <p:nvPr/>
        </p:nvSpPr>
        <p:spPr>
          <a:xfrm>
            <a:off x="7438082" y="748675"/>
            <a:ext cx="1731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Dimensionality Reduction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B0A81D4-C431-B64F-8589-07B387BA79C7}"/>
              </a:ext>
            </a:extLst>
          </p:cNvPr>
          <p:cNvCxnSpPr>
            <a:cxnSpLocks/>
            <a:stCxn id="18" idx="0"/>
            <a:endCxn id="11" idx="2"/>
          </p:cNvCxnSpPr>
          <p:nvPr/>
        </p:nvCxnSpPr>
        <p:spPr>
          <a:xfrm flipH="1" flipV="1">
            <a:off x="2773278" y="1550033"/>
            <a:ext cx="2531229" cy="713368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F507110-2925-B749-9F06-02506EA076E3}"/>
              </a:ext>
            </a:extLst>
          </p:cNvPr>
          <p:cNvCxnSpPr>
            <a:cxnSpLocks/>
            <a:stCxn id="20" idx="0"/>
            <a:endCxn id="18" idx="2"/>
          </p:cNvCxnSpPr>
          <p:nvPr/>
        </p:nvCxnSpPr>
        <p:spPr>
          <a:xfrm flipV="1">
            <a:off x="2849059" y="2984099"/>
            <a:ext cx="2455448" cy="623933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BF49E22-1701-0C4E-9AF7-DAF2CDB710CE}"/>
              </a:ext>
            </a:extLst>
          </p:cNvPr>
          <p:cNvCxnSpPr>
            <a:cxnSpLocks/>
            <a:stCxn id="34" idx="1"/>
            <a:endCxn id="11" idx="3"/>
          </p:cNvCxnSpPr>
          <p:nvPr/>
        </p:nvCxnSpPr>
        <p:spPr>
          <a:xfrm flipH="1">
            <a:off x="4923252" y="1052402"/>
            <a:ext cx="2263852" cy="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F002911-2929-7248-B66E-AF48BFF3F76E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5282908" y="2968710"/>
            <a:ext cx="11509" cy="639322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E8BE275-1E9A-FB4F-85AA-08EE641DB64F}"/>
              </a:ext>
            </a:extLst>
          </p:cNvPr>
          <p:cNvCxnSpPr>
            <a:cxnSpLocks/>
            <a:stCxn id="24" idx="0"/>
            <a:endCxn id="18" idx="2"/>
          </p:cNvCxnSpPr>
          <p:nvPr/>
        </p:nvCxnSpPr>
        <p:spPr>
          <a:xfrm flipH="1" flipV="1">
            <a:off x="5304507" y="2984099"/>
            <a:ext cx="2449356" cy="623933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D8094CE-F682-644D-9A07-B5B26E99356D}"/>
              </a:ext>
            </a:extLst>
          </p:cNvPr>
          <p:cNvCxnSpPr>
            <a:cxnSpLocks/>
            <a:stCxn id="26" idx="0"/>
            <a:endCxn id="20" idx="2"/>
          </p:cNvCxnSpPr>
          <p:nvPr/>
        </p:nvCxnSpPr>
        <p:spPr>
          <a:xfrm flipH="1" flipV="1">
            <a:off x="2849059" y="4328730"/>
            <a:ext cx="4788" cy="439388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CE101D1-0704-CA49-AF1D-DF02317AB14D}"/>
              </a:ext>
            </a:extLst>
          </p:cNvPr>
          <p:cNvCxnSpPr>
            <a:cxnSpLocks/>
            <a:stCxn id="28" idx="0"/>
            <a:endCxn id="22" idx="2"/>
          </p:cNvCxnSpPr>
          <p:nvPr/>
        </p:nvCxnSpPr>
        <p:spPr>
          <a:xfrm flipH="1" flipV="1">
            <a:off x="5282908" y="4328730"/>
            <a:ext cx="3629" cy="439388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C217ABE-E9E4-074D-92F9-B2FE4A474C9D}"/>
              </a:ext>
            </a:extLst>
          </p:cNvPr>
          <p:cNvCxnSpPr>
            <a:cxnSpLocks/>
            <a:stCxn id="30" idx="0"/>
            <a:endCxn id="24" idx="2"/>
          </p:cNvCxnSpPr>
          <p:nvPr/>
        </p:nvCxnSpPr>
        <p:spPr>
          <a:xfrm flipH="1" flipV="1">
            <a:off x="7753863" y="4328730"/>
            <a:ext cx="2114" cy="439388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0085C1D-CB1A-B54B-96C2-2410974BCE77}"/>
              </a:ext>
            </a:extLst>
          </p:cNvPr>
          <p:cNvCxnSpPr>
            <a:cxnSpLocks/>
            <a:stCxn id="32" idx="0"/>
            <a:endCxn id="24" idx="2"/>
          </p:cNvCxnSpPr>
          <p:nvPr/>
        </p:nvCxnSpPr>
        <p:spPr>
          <a:xfrm flipH="1" flipV="1">
            <a:off x="7753863" y="4328730"/>
            <a:ext cx="2307449" cy="439388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E7B3070-D01F-5440-87BF-6B547F129DFE}"/>
              </a:ext>
            </a:extLst>
          </p:cNvPr>
          <p:cNvSpPr txBox="1"/>
          <p:nvPr/>
        </p:nvSpPr>
        <p:spPr>
          <a:xfrm>
            <a:off x="0" y="6109325"/>
            <a:ext cx="1219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Source: </a:t>
            </a:r>
            <a:r>
              <a:rPr lang="en-US" sz="1400" i="1" dirty="0"/>
              <a:t>Data Preparation for Machine Learning </a:t>
            </a:r>
            <a:r>
              <a:rPr lang="en-US" sz="1400" dirty="0"/>
              <a:t>(2020) Dr. Jason Brownlee </a:t>
            </a:r>
            <a:r>
              <a:rPr lang="en-US" sz="1400" dirty="0" err="1"/>
              <a:t>pg</a:t>
            </a:r>
            <a:r>
              <a:rPr lang="en-US" sz="1400" dirty="0"/>
              <a:t> 19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60A11A-221E-0341-A3C8-D01FA7649522}"/>
              </a:ext>
            </a:extLst>
          </p:cNvPr>
          <p:cNvSpPr txBox="1"/>
          <p:nvPr/>
        </p:nvSpPr>
        <p:spPr>
          <a:xfrm>
            <a:off x="9414090" y="1524089"/>
            <a:ext cx="64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PCA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E8DB2B1-BAD0-F046-BA53-A1475802EB9C}"/>
              </a:ext>
            </a:extLst>
          </p:cNvPr>
          <p:cNvSpPr txBox="1"/>
          <p:nvPr/>
        </p:nvSpPr>
        <p:spPr>
          <a:xfrm>
            <a:off x="8619502" y="1860753"/>
            <a:ext cx="632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LDA</a:t>
            </a:r>
          </a:p>
        </p:txBody>
      </p:sp>
    </p:spTree>
    <p:extLst>
      <p:ext uri="{BB962C8B-B14F-4D97-AF65-F5344CB8AC3E}">
        <p14:creationId xmlns:p14="http://schemas.microsoft.com/office/powerpoint/2010/main" val="1579845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76A29-AF8A-C245-8112-01E3480DC1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365125"/>
            <a:ext cx="851227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/>
              <a:t>Recursive Feature Elimination (RFE)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5F9DC1A-1586-9249-8EE9-A083091965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9745976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Wrapper method 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dirty="0"/>
              <a:t>A different ML algorithm is used in the core of the method and wrapped by RFE to help select features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dirty="0"/>
              <a:t>Decision Tree, Random Forest, Gradient Boosting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Works by searching for a subset of features by starting with all features in the training dataset and successfully removing features until the desired number remains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The core algorithm ranks features by importance, discarding the least important features, and refitting the model </a:t>
            </a:r>
          </a:p>
        </p:txBody>
      </p:sp>
    </p:spTree>
    <p:extLst>
      <p:ext uri="{BB962C8B-B14F-4D97-AF65-F5344CB8AC3E}">
        <p14:creationId xmlns:p14="http://schemas.microsoft.com/office/powerpoint/2010/main" val="550029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F138222-D274-4866-96E7-C3B1D6DA8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5888E255-D20B-4F26-B9DA-3DF036797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B76A29-AF8A-C245-8112-01E3480DC1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523" y="1122364"/>
            <a:ext cx="5087631" cy="2387600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About the Dataset I’m Using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00097272-9EBA-754A-9B24-C3F627E59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512" y="3602037"/>
            <a:ext cx="5087631" cy="2133599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CTU-13 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cs typeface="Courier New" panose="02070309020205020404" pitchFamily="49" charset="0"/>
              </a:rPr>
              <a:t>Botnet dataset published by Garcia, et al.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  <a:cs typeface="Courier New" panose="02070309020205020404" pitchFamily="49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2AD46D6-02D6-45B3-921C-F4033826E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2790" y="5367348"/>
            <a:ext cx="616353" cy="59963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B87AA9-54C4-4E4F-861B-C5CAE6D5C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678" y="1855386"/>
            <a:ext cx="5051479" cy="3131916"/>
          </a:xfrm>
          <a:custGeom>
            <a:avLst/>
            <a:gdLst/>
            <a:ahLst/>
            <a:cxnLst/>
            <a:rect l="l" t="t" r="r" b="b"/>
            <a:pathLst>
              <a:path w="5051479" h="5503900">
                <a:moveTo>
                  <a:pt x="151948" y="0"/>
                </a:moveTo>
                <a:lnTo>
                  <a:pt x="4899531" y="0"/>
                </a:lnTo>
                <a:cubicBezTo>
                  <a:pt x="4983450" y="0"/>
                  <a:pt x="5051479" y="68029"/>
                  <a:pt x="5051479" y="151948"/>
                </a:cubicBezTo>
                <a:lnTo>
                  <a:pt x="5051479" y="5351952"/>
                </a:lnTo>
                <a:cubicBezTo>
                  <a:pt x="5051479" y="5435871"/>
                  <a:pt x="4983450" y="5503900"/>
                  <a:pt x="4899531" y="5503900"/>
                </a:cubicBezTo>
                <a:lnTo>
                  <a:pt x="151948" y="5503900"/>
                </a:lnTo>
                <a:cubicBezTo>
                  <a:pt x="68029" y="5503900"/>
                  <a:pt x="0" y="5435871"/>
                  <a:pt x="0" y="5351952"/>
                </a:cubicBezTo>
                <a:lnTo>
                  <a:pt x="0" y="151948"/>
                </a:lnTo>
                <a:cubicBezTo>
                  <a:pt x="0" y="68029"/>
                  <a:pt x="68029" y="0"/>
                  <a:pt x="151948" y="0"/>
                </a:cubicBez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3228D9-9C85-0C49-93F4-E0DB28EBDE50}"/>
              </a:ext>
            </a:extLst>
          </p:cNvPr>
          <p:cNvSpPr txBox="1"/>
          <p:nvPr/>
        </p:nvSpPr>
        <p:spPr>
          <a:xfrm>
            <a:off x="6333813" y="5088240"/>
            <a:ext cx="5453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(https://</a:t>
            </a:r>
            <a:r>
              <a:rPr lang="en-US" dirty="0" err="1">
                <a:solidFill>
                  <a:srgbClr val="FFFFFF"/>
                </a:solidFill>
              </a:rPr>
              <a:t>www.stratosphereips.org</a:t>
            </a:r>
            <a:r>
              <a:rPr lang="en-US" dirty="0">
                <a:solidFill>
                  <a:srgbClr val="FFFFFF"/>
                </a:solidFill>
              </a:rPr>
              <a:t>/datasets-ctu13)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487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76A29-AF8A-C245-8112-01E3480DC1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365125"/>
            <a:ext cx="851227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Graph It!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10DC48-A99E-ED47-ACAE-B4171594C9DA}"/>
              </a:ext>
            </a:extLst>
          </p:cNvPr>
          <p:cNvSpPr txBox="1"/>
          <p:nvPr/>
        </p:nvSpPr>
        <p:spPr>
          <a:xfrm>
            <a:off x="1028700" y="1943100"/>
            <a:ext cx="10287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hlinkClick r:id="rId3"/>
              </a:rPr>
              <a:t>https://infosecanon.github.io/blog/2020/07/27/a-midsummer-nights-con</a:t>
            </a:r>
            <a:endParaRPr lang="en-US" sz="2800" b="1" dirty="0"/>
          </a:p>
          <a:p>
            <a:endParaRPr lang="en-US" sz="2800" b="1" dirty="0"/>
          </a:p>
          <a:p>
            <a:r>
              <a:rPr lang="en-US" sz="2800" b="1" dirty="0"/>
              <a:t>https://</a:t>
            </a:r>
            <a:r>
              <a:rPr lang="en-US" sz="2800" b="1" dirty="0" err="1"/>
              <a:t>tinyurl.com</a:t>
            </a:r>
            <a:r>
              <a:rPr lang="en-US" sz="2800" b="1" dirty="0"/>
              <a:t>/yxzq8g93</a:t>
            </a:r>
          </a:p>
        </p:txBody>
      </p:sp>
    </p:spTree>
    <p:extLst>
      <p:ext uri="{BB962C8B-B14F-4D97-AF65-F5344CB8AC3E}">
        <p14:creationId xmlns:p14="http://schemas.microsoft.com/office/powerpoint/2010/main" val="3849526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77B5F-CBB5-0247-99D0-170581F4A5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365125"/>
            <a:ext cx="539336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References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FB43C-4DE7-814C-8A5C-DF053C6274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9745976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i="1" dirty="0"/>
              <a:t>Data Preparation for Machine Learning </a:t>
            </a:r>
            <a:r>
              <a:rPr lang="en-US" dirty="0"/>
              <a:t>(2020) Dr. Jason Brownlee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i="1" dirty="0"/>
              <a:t>An empirical comparison of botnet detection methods.</a:t>
            </a:r>
            <a:r>
              <a:rPr lang="en-US" dirty="0"/>
              <a:t> Sebastian Garcia, Martin Grill, Jan </a:t>
            </a:r>
            <a:r>
              <a:rPr lang="en-US" dirty="0" err="1"/>
              <a:t>Stiborek</a:t>
            </a:r>
            <a:r>
              <a:rPr lang="en-US" dirty="0"/>
              <a:t> and Alejandro Zunino. Computers and Security Journal, Elsevier. 2014. Vol 45, pp 100-123. http://</a:t>
            </a:r>
            <a:r>
              <a:rPr lang="en-US" dirty="0" err="1"/>
              <a:t>dx.doi.org</a:t>
            </a:r>
            <a:r>
              <a:rPr lang="en-US" dirty="0"/>
              <a:t>/10.1016/j.cose.2014.05.011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>
                <a:cs typeface="Courier New" panose="02070309020205020404" pitchFamily="49" charset="0"/>
                <a:hlinkClick r:id="rId4"/>
              </a:rPr>
              <a:t>https://github.com/OTRF/infosec-jupyterthon</a:t>
            </a:r>
            <a:endParaRPr lang="en-US" dirty="0">
              <a:cs typeface="Courier New" panose="02070309020205020404" pitchFamily="49" charset="0"/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>
                <a:cs typeface="Courier New" panose="02070309020205020404" pitchFamily="49" charset="0"/>
                <a:hlinkClick r:id="rId5"/>
              </a:rPr>
              <a:t>http://blog.uncommonsensesecurity.com/</a:t>
            </a:r>
            <a:endParaRPr lang="en-US" dirty="0">
              <a:cs typeface="Courier New" panose="02070309020205020404" pitchFamily="49" charset="0"/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>
                <a:cs typeface="Courier New" panose="02070309020205020404" pitchFamily="49" charset="0"/>
                <a:hlinkClick r:id="rId6"/>
              </a:rPr>
              <a:t>https://github.com/scikit-learn-contrib/boruta_py</a:t>
            </a:r>
            <a:endParaRPr lang="en-US" dirty="0">
              <a:cs typeface="Courier New" panose="02070309020205020404" pitchFamily="49" charset="0"/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dirty="0">
              <a:cs typeface="Courier New" panose="02070309020205020404" pitchFamily="49" charset="0"/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182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4906370-1564-49FA-A802-58546B392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A93B14-E3DF-7447-9343-CD3C9C78A8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5000"/>
          </a:blip>
          <a:srcRect t="40293" b="584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EF640709-BDFD-453B-B75D-6212E7A8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11500" y="370600"/>
            <a:ext cx="5923842" cy="5923842"/>
          </a:xfrm>
          <a:prstGeom prst="ellipse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A1F0B2-1C4A-CA4F-BBC8-68FE2B9E61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7192" y="1032483"/>
            <a:ext cx="5037616" cy="2028108"/>
          </a:xfrm>
        </p:spPr>
        <p:txBody>
          <a:bodyPr>
            <a:normAutofit/>
          </a:bodyPr>
          <a:lstStyle/>
          <a:p>
            <a:r>
              <a:rPr lang="en-US" dirty="0"/>
              <a:t>Slides &amp;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8924CD-46D2-8644-A667-1AF9AC39D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7192" y="3267674"/>
            <a:ext cx="5037616" cy="165576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Get the slides and notebooks used for this talk here: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infosecanon</a:t>
            </a:r>
            <a:r>
              <a:rPr lang="en-US" dirty="0"/>
              <a:t>/Machine-Learning-Demos/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B4019478-3FDC-438C-8848-1D7DA864A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366740" flipV="1">
            <a:off x="2607299" y="8363"/>
            <a:ext cx="6816262" cy="6816262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E406479-1D57-4209-B128-3C8174624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3400" y="4609861"/>
            <a:ext cx="873032" cy="849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2886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A1F0B2-1C4A-CA4F-BBC8-68FE2B9E61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959537"/>
          </a:xfrm>
        </p:spPr>
        <p:txBody>
          <a:bodyPr>
            <a:normAutofit/>
          </a:bodyPr>
          <a:lstStyle/>
          <a:p>
            <a:r>
              <a:rPr lang="en-US" dirty="0"/>
              <a:t>Takeaways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8924CD-46D2-8644-A667-1AF9AC39D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4715" y="2002971"/>
            <a:ext cx="5334931" cy="402244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There are different data visualization options for different use cases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Same ‘No Free Lunch’ idea: More control means more work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But this is getting easier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A93B14-E3DF-7447-9343-CD3C9C78A8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50" r="-2" b="-2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666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4906370-1564-49FA-A802-58546B392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C8EADC-4EFE-124E-8BAB-3F348D273B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5000"/>
          </a:blip>
          <a:srcRect t="45897" r="-1" b="38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EF640709-BDFD-453B-B75D-6212E7A8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11500" y="370600"/>
            <a:ext cx="5923842" cy="5923842"/>
          </a:xfrm>
          <a:prstGeom prst="ellipse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28E9D-0C5F-2E41-9E00-25AC78944B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7192" y="1032483"/>
            <a:ext cx="5037616" cy="95854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Outline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454F39-EBE1-194C-837F-1D9E6A0498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90334" y="2248139"/>
            <a:ext cx="4824473" cy="3514541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Motivation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Visualization in Python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Feature selection &amp; processing</a:t>
            </a:r>
          </a:p>
          <a:p>
            <a:pPr marL="349250" indent="-233363" algn="l">
              <a:buFont typeface="Arial" panose="020B0604020202020204" pitchFamily="34" charset="0"/>
              <a:buChar char="•"/>
            </a:pPr>
            <a:r>
              <a:rPr lang="en-US" dirty="0"/>
              <a:t>Graph It!</a:t>
            </a:r>
          </a:p>
          <a:p>
            <a:pPr algn="l"/>
            <a:endParaRPr lang="en-US" dirty="0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B4019478-3FDC-438C-8848-1D7DA864A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366740" flipV="1">
            <a:off x="2607299" y="8363"/>
            <a:ext cx="6816262" cy="6816262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E406479-1D57-4209-B128-3C8174624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3400" y="4609861"/>
            <a:ext cx="873032" cy="849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8983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D945EFE-9B50-6944-94CA-5679C7CDDB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701"/>
          <a:stretch/>
        </p:blipFill>
        <p:spPr>
          <a:xfrm>
            <a:off x="6541053" y="2297595"/>
            <a:ext cx="4777381" cy="1511132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42" name="Arc 41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28E9D-0C5F-2E41-9E00-25AC78944B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479493"/>
            <a:ext cx="52578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Motivation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454F39-EBE1-194C-837F-1D9E6A0498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1" y="1984443"/>
            <a:ext cx="5257800" cy="4192520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One of those poor PhD students that needs to sort network data (often &gt;500 Mb per dataset)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sz="2400" dirty="0"/>
              <a:t>Budget = $0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Didn’t need a </a:t>
            </a:r>
            <a:r>
              <a:rPr lang="en-US" dirty="0" err="1"/>
              <a:t>realtime</a:t>
            </a:r>
            <a:r>
              <a:rPr lang="en-US" dirty="0"/>
              <a:t> dashboard (point in time not continuous)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Visualize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Feature selection / ML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Communicate to stakeholders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dirty="0"/>
              <a:t>i.e. ‘to print’</a:t>
            </a:r>
          </a:p>
          <a:p>
            <a:pPr marL="114300" algn="l"/>
            <a:endParaRPr lang="en-US" dirty="0"/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418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5E1B94-88B6-5F4E-A450-75CAE91960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319"/>
          <a:stretch/>
        </p:blipFill>
        <p:spPr>
          <a:xfrm>
            <a:off x="21304" y="4047814"/>
            <a:ext cx="12141200" cy="24941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ACE46D1-BFA9-C24D-A939-A968817609CA}"/>
              </a:ext>
            </a:extLst>
          </p:cNvPr>
          <p:cNvSpPr txBox="1"/>
          <p:nvPr/>
        </p:nvSpPr>
        <p:spPr>
          <a:xfrm>
            <a:off x="4126230" y="6608912"/>
            <a:ext cx="8446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Source: https://</a:t>
            </a:r>
            <a:r>
              <a:rPr lang="en-US" sz="1400" dirty="0" err="1"/>
              <a:t>www.trenchesofit.com</a:t>
            </a:r>
            <a:r>
              <a:rPr lang="en-US" sz="1400" dirty="0"/>
              <a:t>/2020/04/14/building-a-</a:t>
            </a:r>
            <a:r>
              <a:rPr lang="en-US" sz="1400" dirty="0" err="1"/>
              <a:t>splunk</a:t>
            </a:r>
            <a:r>
              <a:rPr lang="en-US" sz="1400" dirty="0"/>
              <a:t>-dashboard-for-</a:t>
            </a:r>
            <a:r>
              <a:rPr lang="en-US" sz="1400" dirty="0" err="1"/>
              <a:t>pfsense</a:t>
            </a:r>
            <a:r>
              <a:rPr lang="en-US" sz="1400" dirty="0"/>
              <a:t>/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555C0F8-9B6D-8747-BE32-4D7DDCFBAA3D}"/>
              </a:ext>
            </a:extLst>
          </p:cNvPr>
          <p:cNvCxnSpPr/>
          <p:nvPr/>
        </p:nvCxnSpPr>
        <p:spPr>
          <a:xfrm>
            <a:off x="4148312" y="2576336"/>
            <a:ext cx="91440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B2B29BF-B268-B046-9056-B839696A3672}"/>
              </a:ext>
            </a:extLst>
          </p:cNvPr>
          <p:cNvSpPr/>
          <p:nvPr/>
        </p:nvSpPr>
        <p:spPr>
          <a:xfrm>
            <a:off x="2111231" y="2040672"/>
            <a:ext cx="1771609" cy="99526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7AB1A8-3A28-9645-8B9A-E356EE2DE2BB}"/>
              </a:ext>
            </a:extLst>
          </p:cNvPr>
          <p:cNvSpPr txBox="1"/>
          <p:nvPr/>
        </p:nvSpPr>
        <p:spPr>
          <a:xfrm>
            <a:off x="2392224" y="2256004"/>
            <a:ext cx="1277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PCAP for Splunk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820DB48-F4DD-494F-9B01-6A37114366F4}"/>
              </a:ext>
            </a:extLst>
          </p:cNvPr>
          <p:cNvSpPr/>
          <p:nvPr/>
        </p:nvSpPr>
        <p:spPr>
          <a:xfrm>
            <a:off x="5210198" y="2078705"/>
            <a:ext cx="1771609" cy="99526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E7926F-A5EC-A242-AAE8-D0F2AA9E533F}"/>
              </a:ext>
            </a:extLst>
          </p:cNvPr>
          <p:cNvSpPr txBox="1"/>
          <p:nvPr/>
        </p:nvSpPr>
        <p:spPr>
          <a:xfrm>
            <a:off x="5463457" y="2256004"/>
            <a:ext cx="1265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Splunk</a:t>
            </a:r>
          </a:p>
          <a:p>
            <a:pPr algn="ctr"/>
            <a:r>
              <a:rPr lang="en-US" dirty="0"/>
              <a:t>Enterprise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518B2C4-9E5E-CB4B-9227-4DDD2BA213C1}"/>
              </a:ext>
            </a:extLst>
          </p:cNvPr>
          <p:cNvSpPr/>
          <p:nvPr/>
        </p:nvSpPr>
        <p:spPr>
          <a:xfrm>
            <a:off x="8540960" y="2078705"/>
            <a:ext cx="1771609" cy="99526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CC757F-227D-164F-A637-862AA23EBDC7}"/>
              </a:ext>
            </a:extLst>
          </p:cNvPr>
          <p:cNvSpPr txBox="1"/>
          <p:nvPr/>
        </p:nvSpPr>
        <p:spPr>
          <a:xfrm>
            <a:off x="8801210" y="2256004"/>
            <a:ext cx="1251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Splunk</a:t>
            </a:r>
          </a:p>
          <a:p>
            <a:pPr algn="ctr"/>
            <a:r>
              <a:rPr lang="en-US" dirty="0"/>
              <a:t>ML Toolkit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47E58F2-4ABA-4847-B479-58EE30C6A57E}"/>
              </a:ext>
            </a:extLst>
          </p:cNvPr>
          <p:cNvCxnSpPr>
            <a:cxnSpLocks/>
          </p:cNvCxnSpPr>
          <p:nvPr/>
        </p:nvCxnSpPr>
        <p:spPr>
          <a:xfrm flipH="1">
            <a:off x="7130909" y="2576336"/>
            <a:ext cx="1201263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A50C5885-8B5E-BD42-B96D-9F0394DB25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479493"/>
            <a:ext cx="99576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/>
              <a:t>There are several ways this is done…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3279DE-B069-5649-BBDB-8DD91E4C371A}"/>
              </a:ext>
            </a:extLst>
          </p:cNvPr>
          <p:cNvSpPr txBox="1"/>
          <p:nvPr/>
        </p:nvSpPr>
        <p:spPr>
          <a:xfrm>
            <a:off x="5180366" y="3298972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974BE8-012E-154F-86DB-D0452B8E6E1B}"/>
              </a:ext>
            </a:extLst>
          </p:cNvPr>
          <p:cNvSpPr txBox="1"/>
          <p:nvPr/>
        </p:nvSpPr>
        <p:spPr>
          <a:xfrm>
            <a:off x="5875440" y="3178239"/>
            <a:ext cx="1358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Splunk </a:t>
            </a:r>
          </a:p>
          <a:p>
            <a:pPr algn="ctr"/>
            <a:r>
              <a:rPr lang="en-US" dirty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3516753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BDEA80D-1E6D-4F41-8894-D15A78DFF5E3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1215259" y="2740733"/>
            <a:ext cx="876888" cy="91874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C62A900-F56B-5749-BEBE-A9BFF2BDB83C}"/>
              </a:ext>
            </a:extLst>
          </p:cNvPr>
          <p:cNvSpPr/>
          <p:nvPr/>
        </p:nvSpPr>
        <p:spPr>
          <a:xfrm>
            <a:off x="329454" y="3659475"/>
            <a:ext cx="1771609" cy="99526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BD3A9B-CE69-5A46-881D-01D2AA4F1947}"/>
              </a:ext>
            </a:extLst>
          </p:cNvPr>
          <p:cNvSpPr txBox="1"/>
          <p:nvPr/>
        </p:nvSpPr>
        <p:spPr>
          <a:xfrm>
            <a:off x="630685" y="3984075"/>
            <a:ext cx="1277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Logstash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7C949C1-36B0-504A-8853-F4302562C0F1}"/>
              </a:ext>
            </a:extLst>
          </p:cNvPr>
          <p:cNvSpPr/>
          <p:nvPr/>
        </p:nvSpPr>
        <p:spPr>
          <a:xfrm>
            <a:off x="2209801" y="2243100"/>
            <a:ext cx="1771609" cy="99526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4B97BF-4F84-B840-B59D-FAC05FF4BBD7}"/>
              </a:ext>
            </a:extLst>
          </p:cNvPr>
          <p:cNvSpPr txBox="1"/>
          <p:nvPr/>
        </p:nvSpPr>
        <p:spPr>
          <a:xfrm>
            <a:off x="2356989" y="2575804"/>
            <a:ext cx="15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Elasticsearch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B0328A5-AE16-374C-A6DE-8986F67352AE}"/>
              </a:ext>
            </a:extLst>
          </p:cNvPr>
          <p:cNvSpPr/>
          <p:nvPr/>
        </p:nvSpPr>
        <p:spPr>
          <a:xfrm>
            <a:off x="4313245" y="3659475"/>
            <a:ext cx="1771609" cy="99526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A7EA08-9601-CF4D-A024-0617C806E760}"/>
              </a:ext>
            </a:extLst>
          </p:cNvPr>
          <p:cNvSpPr txBox="1"/>
          <p:nvPr/>
        </p:nvSpPr>
        <p:spPr>
          <a:xfrm>
            <a:off x="4719520" y="397244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Kibana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FFFD30-14BC-9A44-B0C1-0EB75A82761A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4160344" y="2760471"/>
            <a:ext cx="1038706" cy="89900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5274FFAB-560D-AD49-92E4-8BF445EB0BF2}"/>
              </a:ext>
            </a:extLst>
          </p:cNvPr>
          <p:cNvSpPr/>
          <p:nvPr/>
        </p:nvSpPr>
        <p:spPr>
          <a:xfrm>
            <a:off x="2279032" y="3659475"/>
            <a:ext cx="1771609" cy="99526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F5EC37-C234-FD44-A8C6-28268593A531}"/>
              </a:ext>
            </a:extLst>
          </p:cNvPr>
          <p:cNvSpPr txBox="1"/>
          <p:nvPr/>
        </p:nvSpPr>
        <p:spPr>
          <a:xfrm>
            <a:off x="2720196" y="3845576"/>
            <a:ext cx="780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</a:t>
            </a:r>
          </a:p>
          <a:p>
            <a:pPr algn="ctr"/>
            <a:r>
              <a:rPr lang="en-US" dirty="0"/>
              <a:t>Node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BA49A9B-D68E-6D47-9386-4228114723C3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3091097" y="3238362"/>
            <a:ext cx="4509" cy="42111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6A73758-5DC8-EF41-AD9D-AFA4B91EE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285" y="0"/>
            <a:ext cx="5855715" cy="6858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309A9DB-F194-744A-A907-B535FD9C625D}"/>
              </a:ext>
            </a:extLst>
          </p:cNvPr>
          <p:cNvSpPr txBox="1"/>
          <p:nvPr/>
        </p:nvSpPr>
        <p:spPr>
          <a:xfrm>
            <a:off x="329453" y="6474542"/>
            <a:ext cx="6006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Source: https://</a:t>
            </a:r>
            <a:r>
              <a:rPr lang="en-US" sz="1400" dirty="0" err="1"/>
              <a:t>operational.io</a:t>
            </a:r>
            <a:r>
              <a:rPr lang="en-US" sz="1400" dirty="0"/>
              <a:t>/elk-for-network-operations/</a:t>
            </a:r>
          </a:p>
        </p:txBody>
      </p:sp>
    </p:spTree>
    <p:extLst>
      <p:ext uri="{BB962C8B-B14F-4D97-AF65-F5344CB8AC3E}">
        <p14:creationId xmlns:p14="http://schemas.microsoft.com/office/powerpoint/2010/main" val="3471838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A73758-5DC8-EF41-AD9D-AFA4B91EE6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14052" y="403647"/>
            <a:ext cx="10584425" cy="605070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309A9DB-F194-744A-A907-B535FD9C625D}"/>
              </a:ext>
            </a:extLst>
          </p:cNvPr>
          <p:cNvSpPr txBox="1"/>
          <p:nvPr/>
        </p:nvSpPr>
        <p:spPr>
          <a:xfrm>
            <a:off x="4102848" y="6454352"/>
            <a:ext cx="6006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Source: https://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Maltego</a:t>
            </a:r>
            <a:endParaRPr lang="en-US" sz="1400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7C949C1-36B0-504A-8853-F4302562C0F1}"/>
              </a:ext>
            </a:extLst>
          </p:cNvPr>
          <p:cNvSpPr/>
          <p:nvPr/>
        </p:nvSpPr>
        <p:spPr>
          <a:xfrm>
            <a:off x="557981" y="1018984"/>
            <a:ext cx="1771609" cy="99526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4B97BF-4F84-B840-B59D-FAC05FF4BBD7}"/>
              </a:ext>
            </a:extLst>
          </p:cNvPr>
          <p:cNvSpPr txBox="1"/>
          <p:nvPr/>
        </p:nvSpPr>
        <p:spPr>
          <a:xfrm>
            <a:off x="942062" y="1351688"/>
            <a:ext cx="1063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Maltego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635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40500BF-412E-B146-85A7-7BEC9C08D037}"/>
              </a:ext>
            </a:extLst>
          </p:cNvPr>
          <p:cNvCxnSpPr/>
          <p:nvPr/>
        </p:nvCxnSpPr>
        <p:spPr>
          <a:xfrm>
            <a:off x="4148312" y="2576336"/>
            <a:ext cx="914400" cy="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AF3CF20-2F42-734B-88D5-11B267BDB157}"/>
              </a:ext>
            </a:extLst>
          </p:cNvPr>
          <p:cNvSpPr/>
          <p:nvPr/>
        </p:nvSpPr>
        <p:spPr>
          <a:xfrm>
            <a:off x="2111231" y="2040672"/>
            <a:ext cx="1771609" cy="99526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760F8D-45D4-5642-B243-0693E57D1AA8}"/>
              </a:ext>
            </a:extLst>
          </p:cNvPr>
          <p:cNvSpPr txBox="1"/>
          <p:nvPr/>
        </p:nvSpPr>
        <p:spPr>
          <a:xfrm>
            <a:off x="2373050" y="2391670"/>
            <a:ext cx="1277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PCAP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8A20B5-89A3-4444-BAEF-FD5B675D4D34}"/>
              </a:ext>
            </a:extLst>
          </p:cNvPr>
          <p:cNvSpPr/>
          <p:nvPr/>
        </p:nvSpPr>
        <p:spPr>
          <a:xfrm>
            <a:off x="5210198" y="2078705"/>
            <a:ext cx="1771609" cy="99526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7DC8B4-C50D-704D-AEE2-319E6AEFF2AE}"/>
              </a:ext>
            </a:extLst>
          </p:cNvPr>
          <p:cNvSpPr txBox="1"/>
          <p:nvPr/>
        </p:nvSpPr>
        <p:spPr>
          <a:xfrm>
            <a:off x="5654534" y="2265326"/>
            <a:ext cx="846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Grass</a:t>
            </a:r>
          </a:p>
          <a:p>
            <a:pPr algn="ctr"/>
            <a:r>
              <a:rPr lang="en-US" dirty="0"/>
              <a:t>Marlin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BC63E3-D9E1-BC4F-ACD6-0279B62102E6}"/>
              </a:ext>
            </a:extLst>
          </p:cNvPr>
          <p:cNvSpPr txBox="1"/>
          <p:nvPr/>
        </p:nvSpPr>
        <p:spPr>
          <a:xfrm>
            <a:off x="8875523" y="2353637"/>
            <a:ext cx="1161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CSV, SVG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FED0061-A4D0-1E4F-AF99-069E691E8131}"/>
              </a:ext>
            </a:extLst>
          </p:cNvPr>
          <p:cNvCxnSpPr>
            <a:cxnSpLocks/>
          </p:cNvCxnSpPr>
          <p:nvPr/>
        </p:nvCxnSpPr>
        <p:spPr>
          <a:xfrm flipH="1">
            <a:off x="7130909" y="2576336"/>
            <a:ext cx="1201263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8E4E4F09-6A86-F545-A34B-3506EB2D79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479493"/>
            <a:ext cx="99576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/>
              <a:t>…to varying degrees of complexity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E924984-6E2F-EE46-BDC6-6D7C156C9C06}"/>
              </a:ext>
            </a:extLst>
          </p:cNvPr>
          <p:cNvSpPr/>
          <p:nvPr/>
        </p:nvSpPr>
        <p:spPr>
          <a:xfrm>
            <a:off x="8570456" y="2078705"/>
            <a:ext cx="1771609" cy="99526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27DD4F6-D4B3-B34B-A869-073CD6E98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79333" y="3501163"/>
            <a:ext cx="4633334" cy="310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685711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Office">
      <a:dk1>
        <a:srgbClr val="000000"/>
      </a:dk1>
      <a:lt1>
        <a:srgbClr val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1117</TotalTime>
  <Words>1094</Words>
  <Application>Microsoft Macintosh PowerPoint</Application>
  <PresentationFormat>Widescreen</PresentationFormat>
  <Paragraphs>185</Paragraphs>
  <Slides>25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Avenir Next LT Pro</vt:lpstr>
      <vt:lpstr>Calibri</vt:lpstr>
      <vt:lpstr>Courier New</vt:lpstr>
      <vt:lpstr>Tw Cen MT</vt:lpstr>
      <vt:lpstr>ShapesVTI</vt:lpstr>
      <vt:lpstr>Puck’s Wild Pansy</vt:lpstr>
      <vt:lpstr>About Me</vt:lpstr>
      <vt:lpstr>Takeaways</vt:lpstr>
      <vt:lpstr>Outline</vt:lpstr>
      <vt:lpstr>Motivation</vt:lpstr>
      <vt:lpstr>There are several ways this is done…</vt:lpstr>
      <vt:lpstr>PowerPoint Presentation</vt:lpstr>
      <vt:lpstr>PowerPoint Presentation</vt:lpstr>
      <vt:lpstr>…to varying degrees of complexity</vt:lpstr>
      <vt:lpstr>…to varying degrees of complexity</vt:lpstr>
      <vt:lpstr>Visualization in Python</vt:lpstr>
      <vt:lpstr>PowerPoint Presentation</vt:lpstr>
      <vt:lpstr>Visualization Packages</vt:lpstr>
      <vt:lpstr>Visualization Packages</vt:lpstr>
      <vt:lpstr>Converting .pcap     .csv</vt:lpstr>
      <vt:lpstr>Feature Selection &amp; Processing</vt:lpstr>
      <vt:lpstr>PowerPoint Presentation</vt:lpstr>
      <vt:lpstr>Feature Selection</vt:lpstr>
      <vt:lpstr>Feature Selection</vt:lpstr>
      <vt:lpstr>Feature Selection</vt:lpstr>
      <vt:lpstr>Recursive Feature Elimination (RFE)</vt:lpstr>
      <vt:lpstr>About the Dataset I’m Using</vt:lpstr>
      <vt:lpstr>Graph It!</vt:lpstr>
      <vt:lpstr>References</vt:lpstr>
      <vt:lpstr>Slides &amp; 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Puck’s Wild Pansy</dc:title>
  <dc:creator>Heather Lawrence</dc:creator>
  <cp:lastModifiedBy>Heather Lawrence</cp:lastModifiedBy>
  <cp:revision>7</cp:revision>
  <dcterms:created xsi:type="dcterms:W3CDTF">2020-07-26T21:26:27Z</dcterms:created>
  <dcterms:modified xsi:type="dcterms:W3CDTF">2020-07-27T16:03:51Z</dcterms:modified>
</cp:coreProperties>
</file>